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 id="262" r:id="rId8"/>
    <p:sldId id="263" r:id="rId9"/>
    <p:sldId id="264"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61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1"/>
      </p:bgRef>
    </p:bg>
    <p:spTree>
      <p:nvGrpSpPr>
        <p:cNvPr id="1" name=""/>
        <p:cNvGrpSpPr/>
        <p:nvPr/>
      </p:nvGrpSpPr>
      <p:grpSpPr>
        <a:xfrm>
          <a:off x="0" y="0"/>
          <a:ext cx="0" cy="0"/>
          <a:chOff x="0" y="0"/>
          <a:chExt cx="0" cy="0"/>
        </a:xfrm>
      </p:grpSpPr>
      <p:sp>
        <p:nvSpPr>
          <p:cNvPr id="8" name="矩形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直接连接符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标题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zh-CN" altLang="en-US" smtClean="0"/>
              <a:t>单击此处编辑母版标题样式</a:t>
            </a:r>
            <a:endParaRPr kumimoji="0" lang="en-US"/>
          </a:p>
        </p:txBody>
      </p:sp>
      <p:sp>
        <p:nvSpPr>
          <p:cNvPr id="25" name="副标题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31" name="日期占位符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1321441-1C0D-4D65-B5DC-50F46DF450E0}" type="datetimeFigureOut">
              <a:rPr lang="zh-CN" altLang="en-US" smtClean="0"/>
              <a:pPr/>
              <a:t>2018/2/28</a:t>
            </a:fld>
            <a:endParaRPr lang="zh-CN" altLang="en-US"/>
          </a:p>
        </p:txBody>
      </p:sp>
      <p:sp>
        <p:nvSpPr>
          <p:cNvPr id="18" name="页脚占位符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zh-CN" altLang="en-US"/>
          </a:p>
        </p:txBody>
      </p:sp>
      <p:sp>
        <p:nvSpPr>
          <p:cNvPr id="29" name="灯片编号占位符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4D7FC88-6B7E-4B8A-8E1F-03004338A941}"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274955"/>
            <a:ext cx="1524000" cy="5851525"/>
          </a:xfrm>
        </p:spPr>
        <p:txBody>
          <a:bodyPr vert="eaVert" ancho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2"/>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242816" y="6557946"/>
            <a:ext cx="2002464" cy="226902"/>
          </a:xfrm>
        </p:spPr>
        <p:txBody>
          <a:bodyPr/>
          <a:lstStyle>
            <a:extLst/>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a:xfrm>
            <a:off x="457200" y="6556248"/>
            <a:ext cx="3657600" cy="228600"/>
          </a:xfrm>
        </p:spPr>
        <p:txBody>
          <a:bodyPr/>
          <a:lstStyle>
            <a:extLst/>
          </a:lstStyle>
          <a:p>
            <a:endParaRPr lang="zh-CN" altLang="en-US"/>
          </a:p>
        </p:txBody>
      </p:sp>
      <p:sp>
        <p:nvSpPr>
          <p:cNvPr id="6" name="灯片编号占位符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4D7FC88-6B7E-4B8A-8E1F-03004338A941}"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zh-CN" altLang="en-US"/>
          </a:p>
        </p:txBody>
      </p:sp>
      <p:sp>
        <p:nvSpPr>
          <p:cNvPr id="6" name="灯片编号占位符 5"/>
          <p:cNvSpPr>
            <a:spLocks noGrp="1"/>
          </p:cNvSpPr>
          <p:nvPr>
            <p:ph type="sldNum" sz="quarter" idx="12"/>
          </p:nvPr>
        </p:nvSpPr>
        <p:spPr>
          <a:xfrm>
            <a:off x="6733952" y="6555112"/>
            <a:ext cx="588336" cy="228600"/>
          </a:xfrm>
        </p:spPr>
        <p:txBody>
          <a:bodyPr/>
          <a:lstStyle>
            <a:extLst/>
          </a:lstStyle>
          <a:p>
            <a:fld id="{F4D7FC88-6B7E-4B8A-8E1F-03004338A941}"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nchor="b"/>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solidFill>
                  <a:schemeClr val="tx2"/>
                </a:solidFill>
              </a:defRPr>
            </a:lvl1pPr>
            <a:extLst/>
          </a:lstStyle>
          <a:p>
            <a:fld id="{81321441-1C0D-4D65-B5DC-50F46DF450E0}" type="datetimeFigureOut">
              <a:rPr lang="zh-CN" altLang="en-US" smtClean="0"/>
              <a:pPr/>
              <a:t>2018/2/28</a:t>
            </a:fld>
            <a:endParaRPr lang="zh-CN" altLang="en-US"/>
          </a:p>
        </p:txBody>
      </p:sp>
      <p:sp>
        <p:nvSpPr>
          <p:cNvPr id="3" name="页脚占位符 2"/>
          <p:cNvSpPr>
            <a:spLocks noGrp="1"/>
          </p:cNvSpPr>
          <p:nvPr>
            <p:ph type="ftr" sz="quarter" idx="11"/>
          </p:nvPr>
        </p:nvSpPr>
        <p:spPr/>
        <p:txBody>
          <a:bodyPr/>
          <a:lstStyle>
            <a:lvl1pPr>
              <a:defRPr>
                <a:solidFill>
                  <a:schemeClr val="tx2"/>
                </a:solidFill>
              </a:defRPr>
            </a:lvl1pPr>
            <a:extLst/>
          </a:lstStyle>
          <a:p>
            <a:endParaRPr lang="zh-CN" altLang="en-US"/>
          </a:p>
        </p:txBody>
      </p:sp>
      <p:sp>
        <p:nvSpPr>
          <p:cNvPr id="4" name="灯片编号占位符 3"/>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2"/>
      </p:bgRef>
    </p:bg>
    <p:spTree>
      <p:nvGrpSpPr>
        <p:cNvPr id="1" name=""/>
        <p:cNvGrpSpPr/>
        <p:nvPr/>
      </p:nvGrpSpPr>
      <p:grpSpPr>
        <a:xfrm>
          <a:off x="0" y="0"/>
          <a:ext cx="0" cy="0"/>
          <a:chOff x="0" y="0"/>
          <a:chExt cx="0" cy="0"/>
        </a:xfrm>
      </p:grpSpPr>
      <p:sp>
        <p:nvSpPr>
          <p:cNvPr id="8" name="矩形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矩形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zh-CN" altLang="en-US" smtClean="0"/>
              <a:t>单击此处编辑母版标题样式</a:t>
            </a:r>
            <a:endParaRPr kumimoji="0" lang="en-US" dirty="0"/>
          </a:p>
        </p:txBody>
      </p:sp>
      <p:sp>
        <p:nvSpPr>
          <p:cNvPr id="4" name="文本占位符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zh-CN" altLang="en-US" smtClean="0"/>
              <a:t>单击此处编辑母版文本样式</a:t>
            </a:r>
          </a:p>
        </p:txBody>
      </p:sp>
      <p:sp>
        <p:nvSpPr>
          <p:cNvPr id="5" name="日期占位符 4"/>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
        <p:nvSpPr>
          <p:cNvPr id="10" name="图片占位符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zh-CN" altLang="en-US" smtClean="0"/>
              <a:t>单击图标添加图片</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标题占位符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zh-CN" altLang="en-US" smtClean="0"/>
              <a:t>单击此处编辑母版标题样式</a:t>
            </a:r>
            <a:endParaRPr kumimoji="0" lang="en-US"/>
          </a:p>
        </p:txBody>
      </p:sp>
      <p:sp>
        <p:nvSpPr>
          <p:cNvPr id="31" name="文本占位符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7" name="日期占位符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1321441-1C0D-4D65-B5DC-50F46DF450E0}" type="datetimeFigureOut">
              <a:rPr lang="zh-CN" altLang="en-US" smtClean="0"/>
              <a:pPr/>
              <a:t>2018/2/28</a:t>
            </a:fld>
            <a:endParaRPr lang="zh-CN" altLang="en-US"/>
          </a:p>
        </p:txBody>
      </p:sp>
      <p:sp>
        <p:nvSpPr>
          <p:cNvPr id="4" name="页脚占位符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zh-CN" altLang="en-US"/>
          </a:p>
        </p:txBody>
      </p:sp>
      <p:sp>
        <p:nvSpPr>
          <p:cNvPr id="16" name="灯片编号占位符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4D7FC88-6B7E-4B8A-8E1F-03004338A94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47664" y="533400"/>
            <a:ext cx="7200800" cy="2868168"/>
          </a:xfrm>
        </p:spPr>
        <p:txBody>
          <a:bodyPr>
            <a:normAutofit/>
          </a:bodyPr>
          <a:lstStyle/>
          <a:p>
            <a:r>
              <a:rPr lang="zh-CN" altLang="en-US" b="1" dirty="0"/>
              <a:t>从技工到教授</a:t>
            </a:r>
            <a:r>
              <a:rPr lang="zh-CN" altLang="en-US" b="1" dirty="0" smtClean="0"/>
              <a:t>的“工人专家”</a:t>
            </a:r>
            <a:r>
              <a:rPr lang="en-US" altLang="zh-CN" b="1" dirty="0" smtClean="0"/>
              <a:t/>
            </a:r>
            <a:br>
              <a:rPr lang="en-US" altLang="zh-CN" b="1" dirty="0" smtClean="0"/>
            </a:br>
            <a:r>
              <a:rPr lang="en-US" altLang="zh-CN" b="1" dirty="0" smtClean="0"/>
              <a:t>——</a:t>
            </a:r>
            <a:r>
              <a:rPr lang="zh-CN" altLang="en-US" b="1" dirty="0" smtClean="0"/>
              <a:t>李斌</a:t>
            </a:r>
            <a:r>
              <a:rPr lang="zh-CN" altLang="en-US" b="1" dirty="0"/>
              <a:t/>
            </a:r>
            <a:br>
              <a:rPr lang="zh-CN" altLang="en-US" b="1" dirty="0"/>
            </a:br>
            <a:endParaRPr lang="zh-CN" altLang="en-US" dirty="0"/>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val="1999698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技校毕业生</a:t>
            </a:r>
            <a:r>
              <a:rPr lang="en-US" altLang="zh-CN" dirty="0" smtClean="0"/>
              <a:t>—</a:t>
            </a:r>
            <a:r>
              <a:rPr lang="zh-CN" altLang="en-US" dirty="0" smtClean="0"/>
              <a:t>操作工人</a:t>
            </a:r>
            <a:r>
              <a:rPr lang="en-US" altLang="zh-CN" dirty="0" smtClean="0"/>
              <a:t>—</a:t>
            </a:r>
            <a:r>
              <a:rPr lang="zh-CN" altLang="en-US" dirty="0" smtClean="0"/>
              <a:t>全能技工</a:t>
            </a:r>
            <a:r>
              <a:rPr lang="en-US" altLang="zh-CN" dirty="0" smtClean="0"/>
              <a:t>—</a:t>
            </a:r>
            <a:r>
              <a:rPr lang="zh-CN" altLang="en-US" dirty="0" smtClean="0"/>
              <a:t>数控应用专家。上海液压泵厂数控机床调试规、国家技师、工程师李斌实现了这个飞跃。在他的业绩里，在众人的心目中，他名副其实的“工人专家”。</a:t>
            </a:r>
            <a:endParaRPr lang="zh-CN" altLang="en-US" dirty="0"/>
          </a:p>
        </p:txBody>
      </p:sp>
    </p:spTree>
    <p:extLst>
      <p:ext uri="{BB962C8B-B14F-4D97-AF65-F5344CB8AC3E}">
        <p14:creationId xmlns:p14="http://schemas.microsoft.com/office/powerpoint/2010/main" val="2740906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人物荣誉</a:t>
            </a:r>
            <a:endParaRPr lang="zh-CN" altLang="en-US" dirty="0"/>
          </a:p>
        </p:txBody>
      </p:sp>
      <p:sp>
        <p:nvSpPr>
          <p:cNvPr id="3" name="内容占位符 2"/>
          <p:cNvSpPr>
            <a:spLocks noGrp="1"/>
          </p:cNvSpPr>
          <p:nvPr>
            <p:ph idx="1"/>
          </p:nvPr>
        </p:nvSpPr>
        <p:spPr/>
        <p:txBody>
          <a:bodyPr>
            <a:normAutofit/>
          </a:bodyPr>
          <a:lstStyle/>
          <a:p>
            <a:r>
              <a:rPr lang="zh-CN" altLang="en-US" dirty="0"/>
              <a:t>早在</a:t>
            </a:r>
            <a:r>
              <a:rPr lang="en-US" altLang="zh-CN" dirty="0"/>
              <a:t>14</a:t>
            </a:r>
            <a:r>
              <a:rPr lang="zh-CN" altLang="en-US" dirty="0"/>
              <a:t>年前的</a:t>
            </a:r>
            <a:r>
              <a:rPr lang="en-US" altLang="zh-CN" dirty="0"/>
              <a:t>1992</a:t>
            </a:r>
            <a:r>
              <a:rPr lang="zh-CN" altLang="en-US" dirty="0"/>
              <a:t>年，李斌就荣获上海市劳动模范称号。之后，各种殊荣接踵而来：</a:t>
            </a:r>
            <a:r>
              <a:rPr lang="en-US" altLang="zh-CN" dirty="0"/>
              <a:t>1995</a:t>
            </a:r>
            <a:r>
              <a:rPr lang="zh-CN" altLang="en-US" dirty="0"/>
              <a:t>年再次荣获上海市劳动模范称号，并成为上海首届十大工人发明家之一；</a:t>
            </a:r>
            <a:r>
              <a:rPr lang="en-US" altLang="zh-CN" dirty="0"/>
              <a:t>1996</a:t>
            </a:r>
            <a:r>
              <a:rPr lang="zh-CN" altLang="en-US" dirty="0"/>
              <a:t>年荣获全国五一劳动奖章、全国杰出青年岗位能手称号；</a:t>
            </a:r>
            <a:r>
              <a:rPr lang="en-US" altLang="zh-CN" dirty="0"/>
              <a:t>1997</a:t>
            </a:r>
            <a:r>
              <a:rPr lang="zh-CN" altLang="en-US" dirty="0"/>
              <a:t>年荣获全国十大杰出青年、中国青年五四奖章；</a:t>
            </a:r>
            <a:r>
              <a:rPr lang="en-US" altLang="zh-CN" dirty="0"/>
              <a:t>1998</a:t>
            </a:r>
            <a:r>
              <a:rPr lang="zh-CN" altLang="en-US" dirty="0"/>
              <a:t>年当选为上海市第十一届人大代表；</a:t>
            </a:r>
            <a:r>
              <a:rPr lang="en-US" altLang="zh-CN" dirty="0"/>
              <a:t>2000</a:t>
            </a:r>
            <a:r>
              <a:rPr lang="zh-CN" altLang="en-US" dirty="0"/>
              <a:t>年荣获全国劳动模范称号；</a:t>
            </a:r>
            <a:r>
              <a:rPr lang="en-US" altLang="zh-CN" dirty="0"/>
              <a:t>2002</a:t>
            </a:r>
            <a:r>
              <a:rPr lang="zh-CN" altLang="en-US" dirty="0"/>
              <a:t>年当选为党的十六大代表；</a:t>
            </a:r>
            <a:r>
              <a:rPr lang="en-US" altLang="zh-CN" dirty="0"/>
              <a:t>2003</a:t>
            </a:r>
            <a:r>
              <a:rPr lang="zh-CN" altLang="en-US" dirty="0"/>
              <a:t>年荣获全国技术能手、中华技能大奖称号；</a:t>
            </a:r>
            <a:r>
              <a:rPr lang="en-US" altLang="zh-CN" dirty="0"/>
              <a:t>2005</a:t>
            </a:r>
            <a:r>
              <a:rPr lang="zh-CN" altLang="en-US" dirty="0"/>
              <a:t>年再次荣获全国劳动模范称号。</a:t>
            </a:r>
          </a:p>
        </p:txBody>
      </p:sp>
    </p:spTree>
    <p:extLst>
      <p:ext uri="{BB962C8B-B14F-4D97-AF65-F5344CB8AC3E}">
        <p14:creationId xmlns:p14="http://schemas.microsoft.com/office/powerpoint/2010/main" val="9322671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人物档案</a:t>
            </a:r>
            <a:endParaRPr lang="zh-CN" altLang="en-US" dirty="0"/>
          </a:p>
        </p:txBody>
      </p:sp>
      <p:sp>
        <p:nvSpPr>
          <p:cNvPr id="3" name="内容占位符 2"/>
          <p:cNvSpPr>
            <a:spLocks noGrp="1"/>
          </p:cNvSpPr>
          <p:nvPr>
            <p:ph idx="1"/>
          </p:nvPr>
        </p:nvSpPr>
        <p:spPr/>
        <p:txBody>
          <a:bodyPr/>
          <a:lstStyle/>
          <a:p>
            <a:r>
              <a:rPr lang="zh-CN" altLang="en-US" dirty="0"/>
              <a:t>李斌，上海电气液压气动有限公司加工中心操作高级技师，全国劳动模范，全国五</a:t>
            </a:r>
            <a:r>
              <a:rPr lang="en-US" altLang="zh-CN" dirty="0"/>
              <a:t>·</a:t>
            </a:r>
            <a:r>
              <a:rPr lang="zh-CN" altLang="en-US" dirty="0"/>
              <a:t>一劳动奖章、中华技能大奖获得者。技工学校毕业生。刻苦钻研数控理论和操作技术，完成技术攻关项目</a:t>
            </a:r>
            <a:r>
              <a:rPr lang="en-US" altLang="zh-CN" dirty="0"/>
              <a:t>160</a:t>
            </a:r>
            <a:r>
              <a:rPr lang="zh-CN" altLang="en-US" dirty="0"/>
              <a:t>余项，在生产国际先进产品、实施刀具国产化等方面取得重大突破，成为全国机械行业知名的数控技术应用专家，被大学聘为数控机床教授。</a:t>
            </a:r>
          </a:p>
        </p:txBody>
      </p:sp>
    </p:spTree>
    <p:extLst>
      <p:ext uri="{BB962C8B-B14F-4D97-AF65-F5344CB8AC3E}">
        <p14:creationId xmlns:p14="http://schemas.microsoft.com/office/powerpoint/2010/main" val="1039189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超级谈判王</a:t>
            </a:r>
            <a:endParaRPr lang="zh-CN" altLang="en-US" dirty="0"/>
          </a:p>
        </p:txBody>
      </p:sp>
      <p:sp>
        <p:nvSpPr>
          <p:cNvPr id="3" name="内容占位符 2"/>
          <p:cNvSpPr>
            <a:spLocks noGrp="1"/>
          </p:cNvSpPr>
          <p:nvPr>
            <p:ph idx="1"/>
          </p:nvPr>
        </p:nvSpPr>
        <p:spPr/>
        <p:txBody>
          <a:bodyPr>
            <a:normAutofit fontScale="77500" lnSpcReduction="20000"/>
          </a:bodyPr>
          <a:lstStyle/>
          <a:p>
            <a:r>
              <a:rPr lang="zh-CN" altLang="en-US" dirty="0" smtClean="0"/>
              <a:t>上海液压泵厂就养成了这样的习惯：购置数控机床产盘，总要请李斌出场。于是，他成了谈判桌上惟一的一个普通工人。</a:t>
            </a:r>
          </a:p>
          <a:p>
            <a:r>
              <a:rPr lang="en-US" altLang="zh-CN" dirty="0" smtClean="0"/>
              <a:t>1996</a:t>
            </a:r>
            <a:r>
              <a:rPr lang="zh-CN" altLang="en-US" dirty="0" smtClean="0"/>
              <a:t>年</a:t>
            </a:r>
            <a:r>
              <a:rPr lang="en-US" altLang="zh-CN" dirty="0" smtClean="0"/>
              <a:t>7</a:t>
            </a:r>
            <a:r>
              <a:rPr lang="zh-CN" altLang="en-US" dirty="0" smtClean="0"/>
              <a:t>月，厂里打算引进一台数控机床，谈判中，外方把本不该列入报价的数控机床附件列成分项目进行报价，并把数控机床本身固化的程序也作了价，开口就要</a:t>
            </a:r>
            <a:r>
              <a:rPr lang="en-US" altLang="zh-CN" dirty="0" smtClean="0"/>
              <a:t>120</a:t>
            </a:r>
            <a:r>
              <a:rPr lang="zh-CN" altLang="en-US" dirty="0" smtClean="0"/>
              <a:t>多万元。此时，李斌摊开准备好的资料，对数控解锁程序进行逐项分析，向外方阐述自己的观点：“先生，依我的经验，机床固化程序不应再次计价。不信的话，我可以凭自己的能力打开这些程序。”李斌如此精通数控机床，令外方大吃一惊：“你是否用过我公司的数控机床，或得到过我公司的数控机床设计资料？”上海液压泵厂的厂长笑着说：“他是我厂的专家，是一位技术工人。”外方谈判人怨深为李斌的高潮技术所折服，当即作出让步，价钱一下子减少</a:t>
            </a:r>
            <a:r>
              <a:rPr lang="en-US" altLang="zh-CN" dirty="0" smtClean="0"/>
              <a:t>20</a:t>
            </a:r>
            <a:r>
              <a:rPr lang="zh-CN" altLang="en-US" dirty="0" smtClean="0"/>
              <a:t>的万元。</a:t>
            </a:r>
            <a:endParaRPr lang="en-US" altLang="zh-CN" dirty="0" smtClean="0"/>
          </a:p>
          <a:p>
            <a:r>
              <a:rPr lang="zh-CN" altLang="en-US" dirty="0" smtClean="0"/>
              <a:t>知识就是力量，知识就是财富。</a:t>
            </a:r>
            <a:r>
              <a:rPr lang="zh-CN" altLang="en-US" dirty="0"/>
              <a:t>在商务谈判中，他之所以能胜出完全靠的是那种超越岗位需要的知识储备和信心储存。</a:t>
            </a:r>
          </a:p>
        </p:txBody>
      </p:sp>
    </p:spTree>
    <p:extLst>
      <p:ext uri="{BB962C8B-B14F-4D97-AF65-F5344CB8AC3E}">
        <p14:creationId xmlns:p14="http://schemas.microsoft.com/office/powerpoint/2010/main" val="138043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一百万都换不走的工人</a:t>
            </a:r>
            <a:endParaRPr lang="zh-CN" altLang="en-US" dirty="0"/>
          </a:p>
        </p:txBody>
      </p:sp>
      <p:sp>
        <p:nvSpPr>
          <p:cNvPr id="3" name="内容占位符 2"/>
          <p:cNvSpPr>
            <a:spLocks noGrp="1"/>
          </p:cNvSpPr>
          <p:nvPr>
            <p:ph idx="1"/>
          </p:nvPr>
        </p:nvSpPr>
        <p:spPr/>
        <p:txBody>
          <a:bodyPr/>
          <a:lstStyle/>
          <a:p>
            <a:r>
              <a:rPr lang="zh-CN" altLang="en-US" dirty="0" smtClean="0"/>
              <a:t>李斌在国外培训期间表现优异，曾经有国外的公司提出希望李斌留在自己公司里，并且以一台市值人民币一百多万元数控机床作为交换条件，向当时李斌所在单位要求，厂领导坚定地说，李斌留下，一百多万东西拿走。而李斌自己也更希望留在厂里，因为他知道中国的企业高技能人才奇缺，企业需要他们。</a:t>
            </a:r>
            <a:endParaRPr lang="zh-CN" altLang="en-US" dirty="0"/>
          </a:p>
        </p:txBody>
      </p:sp>
    </p:spTree>
    <p:extLst>
      <p:ext uri="{BB962C8B-B14F-4D97-AF65-F5344CB8AC3E}">
        <p14:creationId xmlns:p14="http://schemas.microsoft.com/office/powerpoint/2010/main" val="1338271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闪光的李斌</a:t>
            </a:r>
            <a:endParaRPr lang="zh-CN" altLang="en-US" dirty="0"/>
          </a:p>
        </p:txBody>
      </p:sp>
      <p:sp>
        <p:nvSpPr>
          <p:cNvPr id="3" name="内容占位符 2"/>
          <p:cNvSpPr>
            <a:spLocks noGrp="1"/>
          </p:cNvSpPr>
          <p:nvPr>
            <p:ph idx="1"/>
          </p:nvPr>
        </p:nvSpPr>
        <p:spPr/>
        <p:txBody>
          <a:bodyPr>
            <a:normAutofit/>
          </a:bodyPr>
          <a:lstStyle/>
          <a:p>
            <a:r>
              <a:rPr lang="zh-CN" altLang="en-US" dirty="0" smtClean="0"/>
              <a:t>现在的李斌是上海市技师学院院务委员会副主任、上海市技师协会副会长，上海市师范大学教授，但是他仍然战斗在上海液压泵厂之生产一线岗位上。上海液压泵厂有个李斌小组。多年历，在李斌的带领下，小组的学习气氛一直非常浓厚，小组成员中涌现出多名上海市劳动模范、电气系统先进生产者和上海市新长征突击手。李斌小组也先后荣获上海市红旗班组、全国先进班组、上海市模范集体、上海市共青团号和全国五一劳动奖状等殊荣。一个集体成长起来了，这才是李斌最高兴的事。</a:t>
            </a:r>
            <a:endParaRPr lang="zh-CN" altLang="en-US" dirty="0"/>
          </a:p>
        </p:txBody>
      </p:sp>
    </p:spTree>
    <p:extLst>
      <p:ext uri="{BB962C8B-B14F-4D97-AF65-F5344CB8AC3E}">
        <p14:creationId xmlns:p14="http://schemas.microsoft.com/office/powerpoint/2010/main" val="3137428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李斌语录</a:t>
            </a:r>
            <a:endParaRPr lang="zh-CN" altLang="en-US" dirty="0"/>
          </a:p>
        </p:txBody>
      </p:sp>
      <p:sp>
        <p:nvSpPr>
          <p:cNvPr id="3" name="内容占位符 2"/>
          <p:cNvSpPr>
            <a:spLocks noGrp="1"/>
          </p:cNvSpPr>
          <p:nvPr>
            <p:ph idx="1"/>
          </p:nvPr>
        </p:nvSpPr>
        <p:spPr/>
        <p:txBody>
          <a:bodyPr/>
          <a:lstStyle/>
          <a:p>
            <a:r>
              <a:rPr lang="zh-CN" altLang="en-US" dirty="0" smtClean="0"/>
              <a:t>“学知识、学技能，仅仅是我的第一步追求，用知识和机能搞创新，为企业和国家创造更大的效益，才是我的最终追求。”</a:t>
            </a:r>
          </a:p>
          <a:p>
            <a:endParaRPr lang="zh-CN" altLang="en-US" dirty="0" smtClean="0"/>
          </a:p>
          <a:p>
            <a:r>
              <a:rPr lang="zh-CN" altLang="en-US" dirty="0" smtClean="0"/>
              <a:t>“认定一个人的价值在于有所作为，乐于奉献，特别是要帮助更多的人成才。”</a:t>
            </a:r>
            <a:endParaRPr lang="zh-CN" altLang="en-US" dirty="0"/>
          </a:p>
        </p:txBody>
      </p:sp>
    </p:spTree>
    <p:extLst>
      <p:ext uri="{BB962C8B-B14F-4D97-AF65-F5344CB8AC3E}">
        <p14:creationId xmlns:p14="http://schemas.microsoft.com/office/powerpoint/2010/main" val="2020357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THANK  YOU  VERY  MUCH</a:t>
            </a:r>
            <a:r>
              <a:rPr lang="zh-CN" altLang="en-US" dirty="0" smtClean="0"/>
              <a:t>！</a:t>
            </a:r>
            <a:endParaRPr lang="zh-CN" altLang="en-US" dirty="0"/>
          </a:p>
        </p:txBody>
      </p:sp>
    </p:spTree>
    <p:extLst>
      <p:ext uri="{BB962C8B-B14F-4D97-AF65-F5344CB8AC3E}">
        <p14:creationId xmlns:p14="http://schemas.microsoft.com/office/powerpoint/2010/main" val="9087459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华丽">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中性">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华丽">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119</TotalTime>
  <Words>780</Words>
  <Application>Microsoft Office PowerPoint</Application>
  <PresentationFormat>全屏显示(4:3)</PresentationFormat>
  <Paragraphs>19</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华丽</vt:lpstr>
      <vt:lpstr>从技工到教授的“工人专家” ——李斌 </vt:lpstr>
      <vt:lpstr>PowerPoint 演示文稿</vt:lpstr>
      <vt:lpstr>人物荣誉</vt:lpstr>
      <vt:lpstr>人物档案</vt:lpstr>
      <vt:lpstr>超级谈判王</vt:lpstr>
      <vt:lpstr>一百万都换不走的工人</vt:lpstr>
      <vt:lpstr>闪光的李斌</vt:lpstr>
      <vt:lpstr>李斌语录</vt:lpstr>
      <vt:lpstr>THANK  YOU  VERY  MUCH！</vt:lpstr>
    </vt:vector>
  </TitlesOfParts>
  <Company>ldq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从技工到教授的“工人专家” ——李斌 </dc:title>
  <dc:creator>LDQ</dc:creator>
  <cp:lastModifiedBy>LDQ</cp:lastModifiedBy>
  <cp:revision>6</cp:revision>
  <dcterms:created xsi:type="dcterms:W3CDTF">2018-02-28T02:53:49Z</dcterms:created>
  <dcterms:modified xsi:type="dcterms:W3CDTF">2018-02-28T09:49:26Z</dcterms:modified>
</cp:coreProperties>
</file>